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12 Rectángulo redondeado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4A2F6-779C-4DA3-A434-E0B0517FD8A0}" type="datetimeFigureOut">
              <a:rPr lang="es-MX" smtClean="0"/>
              <a:pPr/>
              <a:t>10/02/2012</a:t>
            </a:fld>
            <a:endParaRPr lang="es-MX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CB025681-5512-4020-B66D-1DF8F43DD0DE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7" name="6 Rectángulo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4A2F6-779C-4DA3-A434-E0B0517FD8A0}" type="datetimeFigureOut">
              <a:rPr lang="es-MX" smtClean="0"/>
              <a:pPr/>
              <a:t>10/02/2012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25681-5512-4020-B66D-1DF8F43DD0DE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4A2F6-779C-4DA3-A434-E0B0517FD8A0}" type="datetimeFigureOut">
              <a:rPr lang="es-MX" smtClean="0"/>
              <a:pPr/>
              <a:t>10/02/2012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25681-5512-4020-B66D-1DF8F43DD0DE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4A2F6-779C-4DA3-A434-E0B0517FD8A0}" type="datetimeFigureOut">
              <a:rPr lang="es-MX" smtClean="0"/>
              <a:pPr/>
              <a:t>10/02/2012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25681-5512-4020-B66D-1DF8F43DD0DE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9 Rectángulo redondeado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4A2F6-779C-4DA3-A434-E0B0517FD8A0}" type="datetimeFigureOut">
              <a:rPr lang="es-MX" smtClean="0"/>
              <a:pPr/>
              <a:t>10/02/2012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s-MX"/>
          </a:p>
        </p:txBody>
      </p:sp>
      <p:sp>
        <p:nvSpPr>
          <p:cNvPr id="7" name="6 Rectángulo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CB025681-5512-4020-B66D-1DF8F43DD0DE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4A2F6-779C-4DA3-A434-E0B0517FD8A0}" type="datetimeFigureOut">
              <a:rPr lang="es-MX" smtClean="0"/>
              <a:pPr/>
              <a:t>10/02/2012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25681-5512-4020-B66D-1DF8F43DD0DE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4A2F6-779C-4DA3-A434-E0B0517FD8A0}" type="datetimeFigureOut">
              <a:rPr lang="es-MX" smtClean="0"/>
              <a:pPr/>
              <a:t>10/02/2012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25681-5512-4020-B66D-1DF8F43DD0DE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1" name="10 Marcador de contenido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4A2F6-779C-4DA3-A434-E0B0517FD8A0}" type="datetimeFigureOut">
              <a:rPr lang="es-MX" smtClean="0"/>
              <a:pPr/>
              <a:t>10/02/2012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25681-5512-4020-B66D-1DF8F43DD0DE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4A2F6-779C-4DA3-A434-E0B0517FD8A0}" type="datetimeFigureOut">
              <a:rPr lang="es-MX" smtClean="0"/>
              <a:pPr/>
              <a:t>10/02/2012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25681-5512-4020-B66D-1DF8F43DD0DE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8 Rectángulo redondeado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4A2F6-779C-4DA3-A434-E0B0517FD8A0}" type="datetimeFigureOut">
              <a:rPr lang="es-MX" smtClean="0"/>
              <a:pPr/>
              <a:t>10/02/2012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25681-5512-4020-B66D-1DF8F43DD0DE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4A2F6-779C-4DA3-A434-E0B0517FD8A0}" type="datetimeFigureOut">
              <a:rPr lang="es-MX" smtClean="0"/>
              <a:pPr/>
              <a:t>10/02/2012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CB025681-5512-4020-B66D-1DF8F43DD0DE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1" name="10 Rectángulo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Rectángulo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7 Rectángulo redondeado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8A4A2F6-779C-4DA3-A434-E0B0517FD8A0}" type="datetimeFigureOut">
              <a:rPr lang="es-MX" smtClean="0"/>
              <a:pPr/>
              <a:t>10/02/2012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CB025681-5512-4020-B66D-1DF8F43DD0DE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 smtClean="0"/>
              <a:t>N. L :6.</a:t>
            </a:r>
          </a:p>
          <a:p>
            <a:r>
              <a:rPr lang="es-MX" dirty="0" smtClean="0"/>
              <a:t>MATERIA: Lenguaje ensamblador.</a:t>
            </a:r>
          </a:p>
          <a:p>
            <a:r>
              <a:rPr lang="es-MX" dirty="0" smtClean="0"/>
              <a:t>HORA: 7:00 – 8:00 A.M.</a:t>
            </a:r>
            <a:endParaRPr lang="es-MX" dirty="0"/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MODOS DE DIRECCIONAMIENTO</a:t>
            </a:r>
            <a:endParaRPr lang="es-MX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DIRECCIONAMIENTO POR REGISTROS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s-MX" dirty="0" smtClean="0"/>
              <a:t>Se identifica cuando el operando fuente como el operando destino son registros válidos del microprocesador.</a:t>
            </a:r>
          </a:p>
          <a:p>
            <a:r>
              <a:rPr lang="es-MX" dirty="0" smtClean="0"/>
              <a:t>Ejemplos:</a:t>
            </a:r>
          </a:p>
          <a:p>
            <a:pPr lvl="1"/>
            <a:r>
              <a:rPr lang="es-MX" dirty="0" err="1" smtClean="0"/>
              <a:t>mov</a:t>
            </a:r>
            <a:r>
              <a:rPr lang="es-MX" dirty="0" smtClean="0"/>
              <a:t>, </a:t>
            </a:r>
            <a:r>
              <a:rPr lang="es-MX" dirty="0" err="1" smtClean="0"/>
              <a:t>ax,bx</a:t>
            </a:r>
            <a:endParaRPr lang="es-MX" dirty="0" smtClean="0"/>
          </a:p>
          <a:p>
            <a:pPr lvl="1"/>
            <a:r>
              <a:rPr lang="es-MX" dirty="0" err="1" smtClean="0"/>
              <a:t>Mov</a:t>
            </a:r>
            <a:r>
              <a:rPr lang="es-MX" dirty="0" smtClean="0"/>
              <a:t> </a:t>
            </a:r>
            <a:r>
              <a:rPr lang="es-MX" dirty="0" err="1" smtClean="0"/>
              <a:t>ah,al</a:t>
            </a:r>
            <a:endParaRPr lang="es-MX" dirty="0" smtClean="0"/>
          </a:p>
          <a:p>
            <a:pPr lvl="1"/>
            <a:r>
              <a:rPr lang="es-MX" dirty="0" err="1" smtClean="0"/>
              <a:t>Mov</a:t>
            </a:r>
            <a:r>
              <a:rPr lang="es-MX" dirty="0" smtClean="0"/>
              <a:t> </a:t>
            </a:r>
            <a:r>
              <a:rPr lang="es-MX" dirty="0" err="1" smtClean="0"/>
              <a:t>cx,cl</a:t>
            </a:r>
            <a:endParaRPr lang="es-MX" dirty="0" smtClean="0"/>
          </a:p>
          <a:p>
            <a:pPr lvl="1"/>
            <a:r>
              <a:rPr lang="es-MX" dirty="0" err="1" smtClean="0"/>
              <a:t>Mov</a:t>
            </a:r>
            <a:r>
              <a:rPr lang="es-MX" dirty="0" smtClean="0"/>
              <a:t> </a:t>
            </a:r>
            <a:r>
              <a:rPr lang="es-MX" dirty="0" err="1" smtClean="0"/>
              <a:t>si,di</a:t>
            </a:r>
            <a:endParaRPr lang="es-MX" dirty="0" smtClean="0"/>
          </a:p>
          <a:p>
            <a:endParaRPr lang="es-MX" dirty="0" smtClean="0"/>
          </a:p>
          <a:p>
            <a:r>
              <a:rPr lang="es-MX" dirty="0" smtClean="0"/>
              <a:t>Inválidos.</a:t>
            </a:r>
          </a:p>
          <a:p>
            <a:pPr lvl="1"/>
            <a:r>
              <a:rPr lang="es-MX" dirty="0" err="1" smtClean="0"/>
              <a:t>Mov</a:t>
            </a:r>
            <a:r>
              <a:rPr lang="es-MX" dirty="0" smtClean="0"/>
              <a:t> </a:t>
            </a:r>
            <a:r>
              <a:rPr lang="es-MX" dirty="0" err="1" smtClean="0"/>
              <a:t>ah,bx</a:t>
            </a:r>
            <a:endParaRPr lang="es-MX" dirty="0" smtClean="0"/>
          </a:p>
          <a:p>
            <a:pPr lvl="1"/>
            <a:r>
              <a:rPr lang="es-MX" dirty="0" err="1" smtClean="0"/>
              <a:t>Mov</a:t>
            </a:r>
            <a:r>
              <a:rPr lang="es-MX" dirty="0" smtClean="0"/>
              <a:t> </a:t>
            </a:r>
            <a:r>
              <a:rPr lang="es-MX" dirty="0" err="1" smtClean="0"/>
              <a:t>dl,bp</a:t>
            </a:r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xmlns="" val="18271424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DIECCIONAMIENTO DIRECTO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MX" dirty="0" smtClean="0"/>
              <a:t>Se identifica cuando el operando fuente o el operando destino es una variable declarado en el segmento de datos.</a:t>
            </a:r>
          </a:p>
          <a:p>
            <a:r>
              <a:rPr lang="es-MX" dirty="0" smtClean="0"/>
              <a:t>Ejemplos:</a:t>
            </a:r>
          </a:p>
          <a:p>
            <a:r>
              <a:rPr lang="es-MX" dirty="0" err="1" smtClean="0"/>
              <a:t>Mov</a:t>
            </a:r>
            <a:r>
              <a:rPr lang="es-MX" dirty="0" smtClean="0"/>
              <a:t> </a:t>
            </a:r>
            <a:r>
              <a:rPr lang="es-MX" dirty="0" err="1" smtClean="0"/>
              <a:t>dx,palabra</a:t>
            </a:r>
            <a:endParaRPr lang="es-MX" dirty="0" smtClean="0"/>
          </a:p>
          <a:p>
            <a:r>
              <a:rPr lang="es-MX" dirty="0" err="1" smtClean="0"/>
              <a:t>Mov</a:t>
            </a:r>
            <a:r>
              <a:rPr lang="es-MX" dirty="0" smtClean="0"/>
              <a:t> </a:t>
            </a:r>
            <a:r>
              <a:rPr lang="es-MX" dirty="0" err="1" smtClean="0"/>
              <a:t>datos,ax</a:t>
            </a:r>
            <a:endParaRPr lang="es-MX" dirty="0" smtClean="0"/>
          </a:p>
          <a:p>
            <a:r>
              <a:rPr lang="es-MX" dirty="0" err="1" smtClean="0"/>
              <a:t>Mov</a:t>
            </a:r>
            <a:r>
              <a:rPr lang="es-MX" dirty="0" smtClean="0"/>
              <a:t> </a:t>
            </a:r>
            <a:r>
              <a:rPr lang="es-MX" dirty="0" err="1" smtClean="0"/>
              <a:t>carácter,ch</a:t>
            </a:r>
            <a:endParaRPr lang="es-MX" dirty="0" smtClean="0"/>
          </a:p>
          <a:p>
            <a:endParaRPr lang="es-MX" dirty="0"/>
          </a:p>
          <a:p>
            <a:r>
              <a:rPr lang="es-MX" dirty="0" smtClean="0"/>
              <a:t>Inválidos. No es permitido direccionar  de variable a variable o de memoria a memoria.</a:t>
            </a:r>
          </a:p>
          <a:p>
            <a:r>
              <a:rPr lang="es-MX" dirty="0" err="1" smtClean="0"/>
              <a:t>Mov</a:t>
            </a:r>
            <a:r>
              <a:rPr lang="es-MX" dirty="0" smtClean="0"/>
              <a:t> </a:t>
            </a:r>
            <a:r>
              <a:rPr lang="es-MX" dirty="0" err="1" smtClean="0"/>
              <a:t>palabra,datos</a:t>
            </a:r>
            <a:endParaRPr lang="es-MX" dirty="0" smtClean="0"/>
          </a:p>
          <a:p>
            <a:r>
              <a:rPr lang="es-MX" dirty="0" err="1" smtClean="0"/>
              <a:t>Mov</a:t>
            </a:r>
            <a:r>
              <a:rPr lang="es-MX" dirty="0" smtClean="0"/>
              <a:t> </a:t>
            </a:r>
            <a:r>
              <a:rPr lang="es-MX" dirty="0" err="1" smtClean="0"/>
              <a:t>carácter,datos</a:t>
            </a:r>
            <a:endParaRPr lang="es-MX" dirty="0" smtClean="0"/>
          </a:p>
          <a:p>
            <a:r>
              <a:rPr lang="es-MX" dirty="0" err="1" smtClean="0"/>
              <a:t>Mov</a:t>
            </a:r>
            <a:r>
              <a:rPr lang="es-MX" dirty="0" smtClean="0"/>
              <a:t> </a:t>
            </a:r>
            <a:r>
              <a:rPr lang="es-MX" dirty="0" err="1" smtClean="0"/>
              <a:t>carácter,arreglo</a:t>
            </a:r>
            <a:r>
              <a:rPr lang="es-MX" dirty="0" smtClean="0"/>
              <a:t>[0]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16435256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P3.asm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MX" dirty="0" smtClean="0"/>
              <a:t>Diseñe un programa en ensamblador que utilice los primeros 3 modos de direccionamiento, haga referencia a por lo menos 2 instrucciones para cada modo de direccionamiento. NOTA: No repita los ejemplos vistos en clases.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14787659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DIRECCIONAMIENTO INDEXADO DIRECTO.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MX" dirty="0" smtClean="0"/>
              <a:t>Se identifica cuando el operando fuente u operando destino es una variable declarada en el segmento de datos indexada por alguno de los registros índice.</a:t>
            </a:r>
          </a:p>
          <a:p>
            <a:r>
              <a:rPr lang="es-MX" dirty="0" smtClean="0"/>
              <a:t>Ejemplos:</a:t>
            </a:r>
          </a:p>
          <a:p>
            <a:r>
              <a:rPr lang="es-MX" dirty="0" err="1" smtClean="0"/>
              <a:t>Mov</a:t>
            </a:r>
            <a:r>
              <a:rPr lang="es-MX" dirty="0" smtClean="0"/>
              <a:t> arreglos[si],’a’</a:t>
            </a:r>
          </a:p>
          <a:p>
            <a:r>
              <a:rPr lang="es-MX" dirty="0" err="1" smtClean="0"/>
              <a:t>Mov</a:t>
            </a:r>
            <a:r>
              <a:rPr lang="es-MX" dirty="0" smtClean="0"/>
              <a:t> </a:t>
            </a:r>
            <a:r>
              <a:rPr lang="es-MX" dirty="0" err="1" smtClean="0"/>
              <a:t>cl,vector</a:t>
            </a:r>
            <a:r>
              <a:rPr lang="es-MX" dirty="0" smtClean="0"/>
              <a:t>[di]</a:t>
            </a:r>
          </a:p>
          <a:p>
            <a:r>
              <a:rPr lang="es-MX" dirty="0" err="1" smtClean="0"/>
              <a:t>Mov</a:t>
            </a:r>
            <a:r>
              <a:rPr lang="es-MX" smtClean="0"/>
              <a:t> vector[si],0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21249026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5.- RELATIVO A LA BASE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MX" dirty="0" err="1" smtClean="0"/>
              <a:t>Bx,bp</a:t>
            </a:r>
            <a:endParaRPr lang="es-MX" dirty="0" smtClean="0"/>
          </a:p>
          <a:p>
            <a:endParaRPr lang="es-MX" dirty="0" smtClean="0"/>
          </a:p>
          <a:p>
            <a:r>
              <a:rPr lang="es-MX" dirty="0" smtClean="0"/>
              <a:t>Ejemplos:</a:t>
            </a:r>
          </a:p>
          <a:p>
            <a:r>
              <a:rPr lang="es-MX" dirty="0" smtClean="0"/>
              <a:t>. Data</a:t>
            </a:r>
          </a:p>
          <a:p>
            <a:pPr lvl="1"/>
            <a:r>
              <a:rPr lang="es-MX" dirty="0" err="1" smtClean="0"/>
              <a:t>Mivector</a:t>
            </a:r>
            <a:r>
              <a:rPr lang="es-MX" dirty="0" smtClean="0"/>
              <a:t> </a:t>
            </a:r>
            <a:r>
              <a:rPr lang="es-MX" dirty="0" err="1" smtClean="0"/>
              <a:t>db</a:t>
            </a:r>
            <a:r>
              <a:rPr lang="es-MX" dirty="0" smtClean="0"/>
              <a:t> 9,8,7,6,5,4,3,2,1</a:t>
            </a:r>
          </a:p>
          <a:p>
            <a:pPr lvl="1">
              <a:buNone/>
            </a:pPr>
            <a:r>
              <a:rPr lang="es-MX" dirty="0" smtClean="0"/>
              <a:t>.</a:t>
            </a:r>
            <a:r>
              <a:rPr lang="es-MX" dirty="0" err="1" smtClean="0"/>
              <a:t>code</a:t>
            </a:r>
            <a:endParaRPr lang="es-MX" dirty="0" smtClean="0"/>
          </a:p>
          <a:p>
            <a:pPr lvl="1">
              <a:buNone/>
            </a:pPr>
            <a:r>
              <a:rPr lang="es-MX" dirty="0" smtClean="0"/>
              <a:t>Inicialización.</a:t>
            </a:r>
          </a:p>
          <a:p>
            <a:pPr lvl="1">
              <a:buNone/>
            </a:pPr>
            <a:r>
              <a:rPr lang="es-MX" dirty="0" err="1" smtClean="0"/>
              <a:t>Mov</a:t>
            </a:r>
            <a:r>
              <a:rPr lang="es-MX" dirty="0" smtClean="0"/>
              <a:t> bp,0</a:t>
            </a:r>
          </a:p>
          <a:p>
            <a:pPr lvl="1">
              <a:buNone/>
            </a:pPr>
            <a:r>
              <a:rPr lang="es-MX" dirty="0" err="1" smtClean="0"/>
              <a:t>Mov</a:t>
            </a:r>
            <a:r>
              <a:rPr lang="es-MX" dirty="0" smtClean="0"/>
              <a:t> al, </a:t>
            </a:r>
            <a:r>
              <a:rPr lang="es-MX" dirty="0" err="1" smtClean="0"/>
              <a:t>mivector</a:t>
            </a:r>
            <a:r>
              <a:rPr lang="es-MX" dirty="0" smtClean="0"/>
              <a:t> [bp+1]</a:t>
            </a:r>
          </a:p>
          <a:p>
            <a:pPr lvl="1">
              <a:buNone/>
            </a:pPr>
            <a:r>
              <a:rPr lang="es-MX" dirty="0" err="1" smtClean="0"/>
              <a:t>Mov</a:t>
            </a:r>
            <a:r>
              <a:rPr lang="es-MX" dirty="0" smtClean="0"/>
              <a:t> </a:t>
            </a:r>
            <a:r>
              <a:rPr lang="es-MX" dirty="0" err="1" smtClean="0"/>
              <a:t>ch,mivetor</a:t>
            </a:r>
            <a:r>
              <a:rPr lang="es-MX" dirty="0" smtClean="0"/>
              <a:t>[bp</a:t>
            </a:r>
            <a:r>
              <a:rPr lang="es-MX" dirty="0" smtClean="0">
                <a:solidFill>
                  <a:srgbClr val="FF0000"/>
                </a:solidFill>
              </a:rPr>
              <a:t>+4(desplazamiento)</a:t>
            </a:r>
            <a:r>
              <a:rPr lang="es-MX" dirty="0" smtClean="0"/>
              <a:t>]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6.- INDIRECTO	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es-MX" dirty="0" smtClean="0"/>
              <a:t>Instrucciones de apoyo:</a:t>
            </a:r>
          </a:p>
          <a:p>
            <a:pPr lvl="1"/>
            <a:r>
              <a:rPr lang="es-MX" dirty="0" smtClean="0"/>
              <a:t>Lea: Obtiene la dirección efectiva.</a:t>
            </a:r>
          </a:p>
          <a:p>
            <a:pPr lvl="1"/>
            <a:endParaRPr lang="es-MX" dirty="0" smtClean="0"/>
          </a:p>
          <a:p>
            <a:pPr lvl="1"/>
            <a:r>
              <a:rPr lang="es-MX" dirty="0" smtClean="0"/>
              <a:t>Sintaxis:</a:t>
            </a:r>
          </a:p>
          <a:p>
            <a:pPr lvl="2"/>
            <a:r>
              <a:rPr lang="es-MX" dirty="0" smtClean="0"/>
              <a:t>Lea </a:t>
            </a:r>
            <a:r>
              <a:rPr lang="es-MX" dirty="0" err="1" smtClean="0"/>
              <a:t>op_destino</a:t>
            </a:r>
            <a:r>
              <a:rPr lang="es-MX" dirty="0" smtClean="0"/>
              <a:t>, </a:t>
            </a:r>
            <a:r>
              <a:rPr lang="es-MX" dirty="0" err="1" smtClean="0"/>
              <a:t>op_fuente</a:t>
            </a:r>
            <a:endParaRPr lang="es-MX" dirty="0" smtClean="0"/>
          </a:p>
          <a:p>
            <a:pPr lvl="2"/>
            <a:endParaRPr lang="es-MX" dirty="0" smtClean="0"/>
          </a:p>
          <a:p>
            <a:pPr lvl="2">
              <a:buNone/>
            </a:pPr>
            <a:r>
              <a:rPr lang="es-MX" dirty="0" smtClean="0"/>
              <a:t>Se identifica a este modo de direccionamiento cuando se accede directamente a la dirección efectiva del arreglo o matriz para hacer referencia a uno de lo elementos.</a:t>
            </a:r>
          </a:p>
          <a:p>
            <a:pPr lvl="2">
              <a:buNone/>
            </a:pPr>
            <a:r>
              <a:rPr lang="es-MX" dirty="0" smtClean="0"/>
              <a:t>NOTA: No debe aparecer el nombre de la variable definida por el programador .</a:t>
            </a:r>
          </a:p>
          <a:p>
            <a:pPr lvl="2">
              <a:buNone/>
            </a:pPr>
            <a:r>
              <a:rPr lang="es-MX" dirty="0" smtClean="0"/>
              <a:t>Lea si, </a:t>
            </a:r>
            <a:r>
              <a:rPr lang="es-MX" dirty="0" err="1" smtClean="0"/>
              <a:t>mivector</a:t>
            </a:r>
            <a:r>
              <a:rPr lang="es-MX" dirty="0" smtClean="0"/>
              <a:t>     : si apunta al inicio de </a:t>
            </a:r>
            <a:r>
              <a:rPr lang="es-MX" dirty="0" err="1" smtClean="0"/>
              <a:t>mivector</a:t>
            </a:r>
            <a:r>
              <a:rPr lang="es-MX" dirty="0" smtClean="0"/>
              <a:t>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P5.asm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MX" dirty="0" smtClean="0"/>
              <a:t>Diseña </a:t>
            </a:r>
            <a:r>
              <a:rPr lang="es-MX" smtClean="0"/>
              <a:t>el programa </a:t>
            </a:r>
            <a:r>
              <a:rPr lang="es-MX" dirty="0" smtClean="0"/>
              <a:t>declarando en el segmento de datos los arreglos que contienen 16 de los nombres del grupo ensamblador de las 7 am, por medio de código y haciendo uso de direccionamiento relativo a la base agrega el carácter ‘$’, en la última posición de cada arreglo.</a:t>
            </a:r>
            <a:endParaRPr lang="es-MX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DIRECCIONAMIENTO INDIRECTO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s-MX" dirty="0" smtClean="0"/>
              <a:t>El direccionamiento indirecto, puede llegar a clasificarse en dos </a:t>
            </a:r>
            <a:r>
              <a:rPr lang="es-MX" dirty="0" err="1" smtClean="0"/>
              <a:t>submodos</a:t>
            </a:r>
            <a:r>
              <a:rPr lang="es-MX" dirty="0" smtClean="0"/>
              <a:t>.</a:t>
            </a:r>
          </a:p>
          <a:p>
            <a:r>
              <a:rPr lang="es-MX" dirty="0" smtClean="0"/>
              <a:t>A) Indirecto por registros. Como se menciono anteriormente el direccionamiento indirecto hace referencia a una localidad de memoria, sin necesidad de referenciar al nombre de la variable o arreglo. Por lo tanto el modo de direccionamiento indirecto por registro ayuda a localizar un dato en memoria haciendo uso de registros de 16, 32 o 64 bits.</a:t>
            </a:r>
          </a:p>
          <a:p>
            <a:r>
              <a:rPr lang="es-MX" dirty="0" smtClean="0"/>
              <a:t>Lea si, </a:t>
            </a:r>
            <a:r>
              <a:rPr lang="es-MX" dirty="0" err="1" smtClean="0"/>
              <a:t>mivector</a:t>
            </a:r>
            <a:endParaRPr lang="es-MX" dirty="0" smtClean="0"/>
          </a:p>
          <a:p>
            <a:r>
              <a:rPr lang="es-MX" dirty="0" err="1" smtClean="0"/>
              <a:t>Mov</a:t>
            </a:r>
            <a:r>
              <a:rPr lang="es-MX" dirty="0" smtClean="0"/>
              <a:t> [si],’$’</a:t>
            </a:r>
          </a:p>
          <a:p>
            <a:r>
              <a:rPr lang="es-MX" dirty="0" smtClean="0"/>
              <a:t>Lea </a:t>
            </a:r>
            <a:r>
              <a:rPr lang="es-MX" dirty="0" err="1" smtClean="0"/>
              <a:t>bp,arreglo</a:t>
            </a:r>
            <a:endParaRPr lang="es-MX" dirty="0" smtClean="0"/>
          </a:p>
          <a:p>
            <a:r>
              <a:rPr lang="es-MX" dirty="0" err="1" smtClean="0"/>
              <a:t>Mov</a:t>
            </a:r>
            <a:r>
              <a:rPr lang="es-MX" dirty="0" smtClean="0"/>
              <a:t> [</a:t>
            </a:r>
            <a:r>
              <a:rPr lang="es-MX" dirty="0" err="1" smtClean="0"/>
              <a:t>bp</a:t>
            </a:r>
            <a:r>
              <a:rPr lang="es-MX" dirty="0" smtClean="0"/>
              <a:t>],44bbh</a:t>
            </a:r>
          </a:p>
          <a:p>
            <a:r>
              <a:rPr lang="es-MX" dirty="0" smtClean="0"/>
              <a:t>INVALIDO.</a:t>
            </a:r>
          </a:p>
          <a:p>
            <a:r>
              <a:rPr lang="es-MX" dirty="0" err="1" smtClean="0"/>
              <a:t>Mov</a:t>
            </a:r>
            <a:r>
              <a:rPr lang="es-MX" dirty="0" smtClean="0"/>
              <a:t> [ah],0</a:t>
            </a:r>
          </a:p>
          <a:p>
            <a:endParaRPr lang="es-MX" dirty="0" smtClean="0"/>
          </a:p>
          <a:p>
            <a:r>
              <a:rPr lang="es-MX" dirty="0" smtClean="0"/>
              <a:t>B) Indirecto inmediato. En este modo de direccionamiento se hace referencia de manera directa a una localidad de memoria, sin hacer uso de ningún registro ni de ninguna variable.</a:t>
            </a:r>
          </a:p>
          <a:p>
            <a:r>
              <a:rPr lang="es-MX" dirty="0" err="1" smtClean="0"/>
              <a:t>Mov</a:t>
            </a:r>
            <a:r>
              <a:rPr lang="es-MX" dirty="0" smtClean="0"/>
              <a:t> [40B9h], ah</a:t>
            </a:r>
          </a:p>
          <a:p>
            <a:r>
              <a:rPr lang="es-MX" dirty="0" err="1" smtClean="0"/>
              <a:t>Mov</a:t>
            </a:r>
            <a:r>
              <a:rPr lang="es-MX" dirty="0" smtClean="0"/>
              <a:t> </a:t>
            </a:r>
            <a:r>
              <a:rPr lang="es-MX" dirty="0" err="1" smtClean="0"/>
              <a:t>bx</a:t>
            </a:r>
            <a:r>
              <a:rPr lang="es-MX" dirty="0" smtClean="0"/>
              <a:t>,[1000h]</a:t>
            </a:r>
            <a:endParaRPr lang="es-MX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7.- BASE INDEXADO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s-MX" dirty="0" smtClean="0"/>
              <a:t>En este modo de direccionamiento ayuda a hacer referencia a un valor en la memoria haciendo uso de una variable mas un registro base mas un registro </a:t>
            </a:r>
            <a:r>
              <a:rPr lang="es-MX" dirty="0" err="1" smtClean="0"/>
              <a:t>indice</a:t>
            </a:r>
            <a:r>
              <a:rPr lang="es-MX" dirty="0" smtClean="0"/>
              <a:t>. Recordando los registros base BX, BP, SI, DI.</a:t>
            </a:r>
          </a:p>
          <a:p>
            <a:pPr>
              <a:buNone/>
            </a:pPr>
            <a:r>
              <a:rPr lang="es-MX" dirty="0" smtClean="0"/>
              <a:t>Ejemplos:</a:t>
            </a:r>
          </a:p>
          <a:p>
            <a:pPr>
              <a:buNone/>
            </a:pPr>
            <a:r>
              <a:rPr lang="es-MX" dirty="0" smtClean="0"/>
              <a:t>.data</a:t>
            </a:r>
          </a:p>
          <a:p>
            <a:pPr lvl="1">
              <a:buNone/>
            </a:pPr>
            <a:r>
              <a:rPr lang="es-MX" dirty="0" smtClean="0"/>
              <a:t>Matriz </a:t>
            </a:r>
            <a:r>
              <a:rPr lang="es-MX" dirty="0" err="1" smtClean="0"/>
              <a:t>db</a:t>
            </a:r>
            <a:r>
              <a:rPr lang="es-MX" dirty="0" smtClean="0"/>
              <a:t> 1,2,3,4</a:t>
            </a:r>
          </a:p>
          <a:p>
            <a:pPr lvl="4">
              <a:buNone/>
            </a:pPr>
            <a:r>
              <a:rPr lang="es-MX" dirty="0" err="1" smtClean="0"/>
              <a:t>Db</a:t>
            </a:r>
            <a:r>
              <a:rPr lang="es-MX" dirty="0" smtClean="0"/>
              <a:t> 5,6,,7,8</a:t>
            </a:r>
          </a:p>
          <a:p>
            <a:pPr lvl="4">
              <a:buNone/>
            </a:pPr>
            <a:r>
              <a:rPr lang="es-MX" dirty="0" err="1" smtClean="0"/>
              <a:t>Db</a:t>
            </a:r>
            <a:r>
              <a:rPr lang="es-MX" dirty="0" smtClean="0"/>
              <a:t> 9,10,11,12</a:t>
            </a:r>
          </a:p>
          <a:p>
            <a:pPr lvl="4">
              <a:buNone/>
            </a:pPr>
            <a:r>
              <a:rPr lang="es-MX" dirty="0" err="1" smtClean="0"/>
              <a:t>db</a:t>
            </a:r>
            <a:r>
              <a:rPr lang="es-MX" dirty="0" smtClean="0"/>
              <a:t> 13,14,15,16.</a:t>
            </a:r>
          </a:p>
          <a:p>
            <a:pPr lvl="5">
              <a:buNone/>
            </a:pPr>
            <a:endParaRPr lang="es-MX" dirty="0" smtClean="0"/>
          </a:p>
          <a:p>
            <a:pPr lvl="5">
              <a:buNone/>
            </a:pPr>
            <a:endParaRPr lang="es-MX" dirty="0" smtClean="0"/>
          </a:p>
          <a:p>
            <a:pPr lvl="5">
              <a:buNone/>
            </a:pPr>
            <a:endParaRPr lang="es-MX" dirty="0" smtClean="0"/>
          </a:p>
          <a:p>
            <a:pPr lvl="5">
              <a:buNone/>
            </a:pPr>
            <a:endParaRPr lang="es-MX" dirty="0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s-MX" dirty="0" smtClean="0"/>
              <a:t>.</a:t>
            </a:r>
            <a:r>
              <a:rPr lang="es-MX" dirty="0" err="1" smtClean="0"/>
              <a:t>code</a:t>
            </a:r>
            <a:r>
              <a:rPr lang="es-MX" dirty="0" smtClean="0"/>
              <a:t> </a:t>
            </a:r>
          </a:p>
          <a:p>
            <a:pPr>
              <a:buNone/>
            </a:pPr>
            <a:r>
              <a:rPr lang="es-MX" dirty="0" smtClean="0"/>
              <a:t>Inicialización</a:t>
            </a:r>
          </a:p>
          <a:p>
            <a:pPr>
              <a:buNone/>
            </a:pPr>
            <a:r>
              <a:rPr lang="es-MX" dirty="0" err="1" smtClean="0"/>
              <a:t>Mov</a:t>
            </a:r>
            <a:r>
              <a:rPr lang="es-MX" dirty="0" smtClean="0"/>
              <a:t> si,1</a:t>
            </a:r>
          </a:p>
          <a:p>
            <a:pPr>
              <a:buNone/>
            </a:pPr>
            <a:r>
              <a:rPr lang="es-MX" dirty="0" err="1" smtClean="0"/>
              <a:t>Mov</a:t>
            </a:r>
            <a:r>
              <a:rPr lang="es-MX" dirty="0" smtClean="0"/>
              <a:t> bx,2</a:t>
            </a:r>
          </a:p>
          <a:p>
            <a:pPr>
              <a:buNone/>
            </a:pPr>
            <a:endParaRPr lang="es-MX" dirty="0" smtClean="0"/>
          </a:p>
          <a:p>
            <a:pPr>
              <a:buNone/>
            </a:pPr>
            <a:r>
              <a:rPr lang="es-MX" dirty="0" err="1" smtClean="0"/>
              <a:t>Mov</a:t>
            </a:r>
            <a:r>
              <a:rPr lang="es-MX" dirty="0" smtClean="0"/>
              <a:t> ah, matriz[si][</a:t>
            </a:r>
            <a:r>
              <a:rPr lang="es-MX" dirty="0" err="1" smtClean="0"/>
              <a:t>bx</a:t>
            </a:r>
            <a:r>
              <a:rPr lang="es-MX" dirty="0" smtClean="0"/>
              <a:t>]</a:t>
            </a:r>
          </a:p>
          <a:p>
            <a:pPr>
              <a:buNone/>
            </a:pPr>
            <a:r>
              <a:rPr lang="es-MX" dirty="0" err="1" smtClean="0"/>
              <a:t>Add</a:t>
            </a:r>
            <a:r>
              <a:rPr lang="es-MX" dirty="0" smtClean="0"/>
              <a:t> </a:t>
            </a:r>
            <a:r>
              <a:rPr lang="es-MX" dirty="0" err="1" smtClean="0"/>
              <a:t>dl,matriz</a:t>
            </a:r>
            <a:r>
              <a:rPr lang="es-MX" dirty="0" smtClean="0"/>
              <a:t>[3][0]</a:t>
            </a:r>
          </a:p>
          <a:p>
            <a:pPr>
              <a:buNone/>
            </a:pPr>
            <a:endParaRPr lang="es-MX" dirty="0" smtClean="0"/>
          </a:p>
          <a:p>
            <a:pPr>
              <a:buNone/>
            </a:pPr>
            <a:r>
              <a:rPr lang="es-MX" dirty="0" err="1" smtClean="0"/>
              <a:t>Mov</a:t>
            </a:r>
            <a:r>
              <a:rPr lang="es-MX" dirty="0" smtClean="0"/>
              <a:t> </a:t>
            </a:r>
            <a:r>
              <a:rPr lang="es-MX" dirty="0" err="1" smtClean="0"/>
              <a:t>ah,matriz</a:t>
            </a:r>
            <a:r>
              <a:rPr lang="es-MX" dirty="0" smtClean="0"/>
              <a:t>[1][2]</a:t>
            </a:r>
          </a:p>
          <a:p>
            <a:pPr>
              <a:buNone/>
            </a:pPr>
            <a:r>
              <a:rPr lang="es-MX" dirty="0" err="1" smtClean="0"/>
              <a:t>Mov</a:t>
            </a:r>
            <a:r>
              <a:rPr lang="es-MX" dirty="0" smtClean="0"/>
              <a:t> </a:t>
            </a:r>
            <a:r>
              <a:rPr lang="es-MX" dirty="0" err="1" smtClean="0"/>
              <a:t>ah,matriz</a:t>
            </a:r>
            <a:r>
              <a:rPr lang="es-MX" dirty="0" smtClean="0"/>
              <a:t>[1+2]</a:t>
            </a:r>
          </a:p>
          <a:p>
            <a:pPr>
              <a:buNone/>
            </a:pPr>
            <a:endParaRPr lang="es-MX" dirty="0" smtClean="0"/>
          </a:p>
          <a:p>
            <a:pPr>
              <a:buNone/>
            </a:pPr>
            <a:r>
              <a:rPr lang="es-MX" dirty="0" err="1" smtClean="0"/>
              <a:t>Mov</a:t>
            </a:r>
            <a:r>
              <a:rPr lang="es-MX" dirty="0" smtClean="0"/>
              <a:t> dx,0</a:t>
            </a:r>
          </a:p>
          <a:p>
            <a:pPr>
              <a:buNone/>
            </a:pPr>
            <a:r>
              <a:rPr lang="es-MX" dirty="0" err="1" smtClean="0"/>
              <a:t>Mov</a:t>
            </a:r>
            <a:r>
              <a:rPr lang="es-MX" dirty="0" smtClean="0"/>
              <a:t> di,3</a:t>
            </a:r>
          </a:p>
          <a:p>
            <a:pPr>
              <a:buNone/>
            </a:pPr>
            <a:r>
              <a:rPr lang="es-MX" dirty="0" err="1" smtClean="0"/>
              <a:t>Mov</a:t>
            </a:r>
            <a:r>
              <a:rPr lang="es-MX" dirty="0" smtClean="0"/>
              <a:t> bp,4</a:t>
            </a:r>
          </a:p>
          <a:p>
            <a:pPr>
              <a:buNone/>
            </a:pPr>
            <a:r>
              <a:rPr lang="es-MX" dirty="0" err="1" smtClean="0"/>
              <a:t>Mov</a:t>
            </a:r>
            <a:r>
              <a:rPr lang="es-MX" dirty="0" smtClean="0"/>
              <a:t> </a:t>
            </a:r>
            <a:r>
              <a:rPr lang="es-MX" dirty="0" err="1" smtClean="0"/>
              <a:t>dx</a:t>
            </a:r>
            <a:r>
              <a:rPr lang="es-MX" dirty="0" smtClean="0"/>
              <a:t>, matriz [di],[</a:t>
            </a:r>
            <a:r>
              <a:rPr lang="es-MX" dirty="0" err="1" smtClean="0"/>
              <a:t>bp</a:t>
            </a:r>
            <a:r>
              <a:rPr lang="es-MX" dirty="0" smtClean="0"/>
              <a:t>]</a:t>
            </a:r>
          </a:p>
          <a:p>
            <a:endParaRPr lang="es-MX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ESQUELETO DE UN PROGRAMA EN ENSAMBLADOR.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s-MX" sz="2000" dirty="0" smtClean="0"/>
              <a:t>A continuación se presenta la estructura básica de un programa en ensamblador con extensión .</a:t>
            </a:r>
            <a:r>
              <a:rPr lang="es-MX" sz="2000" dirty="0" err="1" smtClean="0"/>
              <a:t>asm</a:t>
            </a:r>
            <a:endParaRPr lang="es-MX" sz="2000" dirty="0" smtClean="0"/>
          </a:p>
          <a:p>
            <a:pPr>
              <a:buNone/>
            </a:pPr>
            <a:endParaRPr lang="es-MX" sz="2000" dirty="0"/>
          </a:p>
          <a:p>
            <a:pPr>
              <a:buNone/>
            </a:pPr>
            <a:r>
              <a:rPr lang="es-MX" sz="2000" dirty="0" smtClean="0"/>
              <a:t>	.</a:t>
            </a:r>
            <a:r>
              <a:rPr lang="es-MX" sz="2000" dirty="0" err="1" smtClean="0"/>
              <a:t>model</a:t>
            </a:r>
            <a:r>
              <a:rPr lang="es-MX" sz="2000" dirty="0" smtClean="0"/>
              <a:t> </a:t>
            </a:r>
            <a:r>
              <a:rPr lang="es-MX" sz="2000" dirty="0" err="1" smtClean="0"/>
              <a:t>small</a:t>
            </a:r>
            <a:endParaRPr lang="es-MX" sz="2000" dirty="0" smtClean="0"/>
          </a:p>
          <a:p>
            <a:pPr>
              <a:buNone/>
            </a:pPr>
            <a:endParaRPr lang="es-MX" sz="2000" dirty="0" smtClean="0"/>
          </a:p>
          <a:p>
            <a:pPr>
              <a:buNone/>
            </a:pPr>
            <a:r>
              <a:rPr lang="es-MX" sz="2000" dirty="0" smtClean="0"/>
              <a:t>	.</a:t>
            </a:r>
            <a:r>
              <a:rPr lang="es-MX" sz="2000" dirty="0" err="1" smtClean="0"/>
              <a:t>stack</a:t>
            </a:r>
            <a:endParaRPr lang="es-MX" sz="2000" dirty="0" smtClean="0"/>
          </a:p>
          <a:p>
            <a:pPr>
              <a:buNone/>
            </a:pPr>
            <a:r>
              <a:rPr lang="es-MX" sz="2000" dirty="0" smtClean="0"/>
              <a:t>	.data</a:t>
            </a:r>
          </a:p>
          <a:p>
            <a:pPr>
              <a:buNone/>
            </a:pPr>
            <a:endParaRPr lang="es-MX" sz="2000" dirty="0"/>
          </a:p>
          <a:p>
            <a:pPr>
              <a:buNone/>
            </a:pPr>
            <a:r>
              <a:rPr lang="es-MX" sz="2000" dirty="0" smtClean="0"/>
              <a:t>	.</a:t>
            </a:r>
            <a:r>
              <a:rPr lang="es-MX" sz="2000" dirty="0" err="1" smtClean="0"/>
              <a:t>code</a:t>
            </a:r>
            <a:endParaRPr lang="es-MX" sz="2000" dirty="0" smtClean="0"/>
          </a:p>
          <a:p>
            <a:pPr>
              <a:buNone/>
            </a:pPr>
            <a:r>
              <a:rPr lang="es-MX" sz="2000" dirty="0"/>
              <a:t>	</a:t>
            </a:r>
            <a:r>
              <a:rPr lang="es-MX" sz="2000" dirty="0" smtClean="0"/>
              <a:t>		</a:t>
            </a:r>
            <a:r>
              <a:rPr lang="es-MX" sz="2000" dirty="0" err="1" smtClean="0"/>
              <a:t>mov</a:t>
            </a:r>
            <a:r>
              <a:rPr lang="es-MX" sz="2000" dirty="0" smtClean="0"/>
              <a:t> </a:t>
            </a:r>
            <a:r>
              <a:rPr lang="es-MX" sz="2000" dirty="0" err="1" smtClean="0"/>
              <a:t>ax,@data</a:t>
            </a:r>
            <a:endParaRPr lang="es-MX" sz="2000" dirty="0" smtClean="0"/>
          </a:p>
          <a:p>
            <a:pPr>
              <a:buNone/>
            </a:pPr>
            <a:r>
              <a:rPr lang="es-MX" sz="2000" dirty="0"/>
              <a:t>	</a:t>
            </a:r>
            <a:r>
              <a:rPr lang="es-MX" sz="2000" dirty="0" smtClean="0"/>
              <a:t>		</a:t>
            </a:r>
            <a:r>
              <a:rPr lang="es-MX" sz="2000" dirty="0" err="1" smtClean="0"/>
              <a:t>mov</a:t>
            </a:r>
            <a:r>
              <a:rPr lang="es-MX" sz="2000" dirty="0" smtClean="0"/>
              <a:t> </a:t>
            </a:r>
            <a:r>
              <a:rPr lang="es-MX" sz="2000" dirty="0" err="1" smtClean="0"/>
              <a:t>ds,ax</a:t>
            </a:r>
            <a:endParaRPr lang="es-MX" sz="2000" dirty="0" smtClean="0"/>
          </a:p>
          <a:p>
            <a:pPr>
              <a:buNone/>
            </a:pPr>
            <a:r>
              <a:rPr lang="es-MX" sz="2000" dirty="0"/>
              <a:t>	</a:t>
            </a:r>
            <a:r>
              <a:rPr lang="es-MX" sz="2000" dirty="0" smtClean="0"/>
              <a:t>		</a:t>
            </a:r>
            <a:r>
              <a:rPr lang="es-MX" sz="2000" dirty="0" err="1" smtClean="0"/>
              <a:t>push</a:t>
            </a:r>
            <a:r>
              <a:rPr lang="es-MX" sz="2000" dirty="0" smtClean="0"/>
              <a:t> </a:t>
            </a:r>
            <a:r>
              <a:rPr lang="es-MX" sz="2000" dirty="0" err="1" smtClean="0"/>
              <a:t>ds</a:t>
            </a:r>
            <a:endParaRPr lang="es-MX" sz="2000" dirty="0" smtClean="0"/>
          </a:p>
          <a:p>
            <a:pPr>
              <a:buNone/>
            </a:pPr>
            <a:r>
              <a:rPr lang="es-MX" sz="2000" dirty="0"/>
              <a:t>	</a:t>
            </a:r>
            <a:r>
              <a:rPr lang="es-MX" sz="2000" dirty="0" smtClean="0"/>
              <a:t>				….CÓDIGO DEL PROGRAMA.</a:t>
            </a:r>
          </a:p>
          <a:p>
            <a:pPr>
              <a:buNone/>
            </a:pPr>
            <a:r>
              <a:rPr lang="es-MX" sz="2000" dirty="0"/>
              <a:t>	</a:t>
            </a:r>
            <a:r>
              <a:rPr lang="es-MX" sz="2000" dirty="0" smtClean="0"/>
              <a:t>		</a:t>
            </a:r>
            <a:r>
              <a:rPr lang="es-MX" sz="2000" dirty="0" err="1" smtClean="0"/>
              <a:t>mov</a:t>
            </a:r>
            <a:r>
              <a:rPr lang="es-MX" sz="2000" dirty="0" smtClean="0"/>
              <a:t> </a:t>
            </a:r>
            <a:r>
              <a:rPr lang="es-MX" sz="2000" dirty="0" err="1" smtClean="0"/>
              <a:t>ax</a:t>
            </a:r>
            <a:r>
              <a:rPr lang="es-MX" sz="2000" dirty="0" smtClean="0"/>
              <a:t>, 4c00h</a:t>
            </a:r>
          </a:p>
          <a:p>
            <a:pPr>
              <a:buNone/>
            </a:pPr>
            <a:r>
              <a:rPr lang="es-MX" sz="2000" dirty="0"/>
              <a:t>	</a:t>
            </a:r>
            <a:r>
              <a:rPr lang="es-MX" sz="2000" dirty="0" smtClean="0"/>
              <a:t>		</a:t>
            </a:r>
            <a:r>
              <a:rPr lang="es-MX" sz="2000" dirty="0" err="1" smtClean="0"/>
              <a:t>int</a:t>
            </a:r>
            <a:r>
              <a:rPr lang="es-MX" sz="2000" dirty="0" smtClean="0"/>
              <a:t> 21h</a:t>
            </a:r>
          </a:p>
          <a:p>
            <a:pPr>
              <a:buNone/>
            </a:pPr>
            <a:r>
              <a:rPr lang="es-MX" sz="2000" dirty="0"/>
              <a:t>	</a:t>
            </a:r>
            <a:r>
              <a:rPr lang="es-MX" sz="2000" dirty="0" err="1" smtClean="0"/>
              <a:t>end</a:t>
            </a:r>
            <a:endParaRPr lang="es-MX" sz="2000" dirty="0"/>
          </a:p>
        </p:txBody>
      </p:sp>
      <p:sp>
        <p:nvSpPr>
          <p:cNvPr id="6" name="5 CuadroTexto"/>
          <p:cNvSpPr txBox="1"/>
          <p:nvPr/>
        </p:nvSpPr>
        <p:spPr>
          <a:xfrm>
            <a:off x="2428860" y="2214555"/>
            <a:ext cx="6929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rgbClr val="FF0000"/>
                </a:solidFill>
              </a:rPr>
              <a:t>Existen diferentes modelos que determinan el </a:t>
            </a:r>
            <a:r>
              <a:rPr lang="es-MX" dirty="0" err="1" smtClean="0">
                <a:solidFill>
                  <a:srgbClr val="FF0000"/>
                </a:solidFill>
              </a:rPr>
              <a:t>tamño</a:t>
            </a:r>
            <a:r>
              <a:rPr lang="es-MX" dirty="0" smtClean="0">
                <a:solidFill>
                  <a:srgbClr val="FF0000"/>
                </a:solidFill>
              </a:rPr>
              <a:t> delos segmentos.</a:t>
            </a:r>
            <a:endParaRPr lang="es-MX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DECLARACION DE DATOS EN EL SEGMENTO DE DATOS.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s-MX" dirty="0" smtClean="0"/>
              <a:t>Existen un conjunto de directivas que nos permiten declarar datos en el segmento de datos, las directivas son las siguientes.</a:t>
            </a:r>
          </a:p>
          <a:p>
            <a:r>
              <a:rPr lang="es-MX" dirty="0" err="1" smtClean="0"/>
              <a:t>Db</a:t>
            </a:r>
            <a:r>
              <a:rPr lang="es-MX" dirty="0" smtClean="0"/>
              <a:t>= 	Define byte	=8 bits	=1 carácter.</a:t>
            </a:r>
          </a:p>
          <a:p>
            <a:r>
              <a:rPr lang="es-MX" dirty="0" err="1" smtClean="0"/>
              <a:t>Dw</a:t>
            </a:r>
            <a:r>
              <a:rPr lang="es-MX" dirty="0" smtClean="0"/>
              <a:t>	=	Define palabra	=16 bits	=2 caracteres.</a:t>
            </a:r>
          </a:p>
          <a:p>
            <a:r>
              <a:rPr lang="es-MX" dirty="0" err="1" smtClean="0"/>
              <a:t>Dd</a:t>
            </a:r>
            <a:r>
              <a:rPr lang="es-MX" dirty="0" smtClean="0"/>
              <a:t>=	Define doble palabra	=32 bits	=4 caracteres.</a:t>
            </a:r>
          </a:p>
          <a:p>
            <a:r>
              <a:rPr lang="es-MX" dirty="0" smtClean="0"/>
              <a:t>No existen tipos de datos en lenguaje ensamblador a diferencia de los lenguajes de alto nivel, lo que se realiza es para reservar espacios de memoria.</a:t>
            </a:r>
          </a:p>
          <a:p>
            <a:r>
              <a:rPr lang="es-MX" dirty="0" smtClean="0"/>
              <a:t>Sintaxis para declarar datos, cadenas, arreglos, matrices:</a:t>
            </a:r>
          </a:p>
          <a:p>
            <a:pPr lvl="1">
              <a:buNone/>
            </a:pPr>
            <a:r>
              <a:rPr lang="es-MX" dirty="0" smtClean="0"/>
              <a:t>	</a:t>
            </a:r>
            <a:r>
              <a:rPr lang="es-MX" dirty="0" err="1" smtClean="0"/>
              <a:t>Nombre_Dato</a:t>
            </a:r>
            <a:r>
              <a:rPr lang="es-MX" dirty="0" smtClean="0"/>
              <a:t> directiva valor(s)</a:t>
            </a:r>
          </a:p>
          <a:p>
            <a:pPr lvl="1"/>
            <a:endParaRPr lang="es-MX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EJEMPLOS.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s-MX" dirty="0" smtClean="0"/>
              <a:t>1.- Se desea declarar una variable contador de tipo byte inicializada a cero en el segmento de datos.</a:t>
            </a:r>
          </a:p>
          <a:p>
            <a:pPr>
              <a:buNone/>
            </a:pPr>
            <a:endParaRPr lang="es-MX" dirty="0" smtClean="0"/>
          </a:p>
          <a:p>
            <a:pPr lvl="3">
              <a:buNone/>
            </a:pPr>
            <a:r>
              <a:rPr lang="es-MX" sz="2800" dirty="0" smtClean="0"/>
              <a:t>.data </a:t>
            </a:r>
          </a:p>
          <a:p>
            <a:pPr lvl="4">
              <a:buNone/>
            </a:pPr>
            <a:r>
              <a:rPr lang="es-MX" sz="2800" dirty="0" smtClean="0"/>
              <a:t>Contador </a:t>
            </a:r>
            <a:r>
              <a:rPr lang="es-MX" sz="2800" dirty="0" err="1" smtClean="0"/>
              <a:t>db</a:t>
            </a:r>
            <a:r>
              <a:rPr lang="es-MX" sz="2800" dirty="0" smtClean="0"/>
              <a:t> 0.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s-MX" dirty="0" smtClean="0"/>
              <a:t>2.- Define una variable llamada carácter inicializada con el carácter z.</a:t>
            </a:r>
          </a:p>
          <a:p>
            <a:pPr>
              <a:buNone/>
            </a:pPr>
            <a:r>
              <a:rPr lang="es-MX" dirty="0" smtClean="0"/>
              <a:t>			.data</a:t>
            </a:r>
            <a:endParaRPr lang="es-MX" dirty="0"/>
          </a:p>
          <a:p>
            <a:pPr>
              <a:buNone/>
            </a:pPr>
            <a:r>
              <a:rPr lang="es-MX" dirty="0" smtClean="0"/>
              <a:t>				carácter </a:t>
            </a:r>
            <a:r>
              <a:rPr lang="es-MX" dirty="0" err="1" smtClean="0"/>
              <a:t>db</a:t>
            </a:r>
            <a:r>
              <a:rPr lang="es-MX" dirty="0" smtClean="0"/>
              <a:t> ‘z’</a:t>
            </a:r>
          </a:p>
          <a:p>
            <a:pPr>
              <a:buNone/>
            </a:pPr>
            <a:r>
              <a:rPr lang="es-MX" dirty="0" smtClean="0"/>
              <a:t>3.- Declara una variable “promedio”, inicializada con tu promedio general.</a:t>
            </a:r>
          </a:p>
          <a:p>
            <a:pPr>
              <a:buNone/>
            </a:pPr>
            <a:r>
              <a:rPr lang="es-MX" dirty="0"/>
              <a:t>	</a:t>
            </a:r>
            <a:r>
              <a:rPr lang="es-MX" dirty="0" smtClean="0"/>
              <a:t>		.data</a:t>
            </a:r>
          </a:p>
          <a:p>
            <a:pPr>
              <a:buNone/>
            </a:pPr>
            <a:r>
              <a:rPr lang="es-MX" dirty="0"/>
              <a:t>	</a:t>
            </a:r>
            <a:r>
              <a:rPr lang="es-MX" dirty="0" smtClean="0"/>
              <a:t>			promedio </a:t>
            </a:r>
            <a:r>
              <a:rPr lang="es-MX" dirty="0" err="1" smtClean="0"/>
              <a:t>db</a:t>
            </a:r>
            <a:r>
              <a:rPr lang="es-MX" dirty="0"/>
              <a:t> </a:t>
            </a:r>
            <a:r>
              <a:rPr lang="es-MX" dirty="0" smtClean="0"/>
              <a:t>9 </a:t>
            </a:r>
          </a:p>
          <a:p>
            <a:pPr>
              <a:buNone/>
            </a:pPr>
            <a:endParaRPr lang="es-MX" dirty="0" smtClean="0"/>
          </a:p>
          <a:p>
            <a:endParaRPr lang="es-MX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EVIDENCIA No. 4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Define los siguientes esqueletos de programas en ensamblador:</a:t>
            </a:r>
          </a:p>
          <a:p>
            <a:r>
              <a:rPr lang="es-MX" dirty="0" smtClean="0"/>
              <a:t>A.- Guardar como p1.asm un documento creado en bloc de notas.</a:t>
            </a:r>
          </a:p>
          <a:p>
            <a:r>
              <a:rPr lang="es-MX" dirty="0" smtClean="0"/>
              <a:t>Define las siguientes variables inicializadas a cero promedio, sumatoria, </a:t>
            </a:r>
            <a:r>
              <a:rPr lang="es-MX" dirty="0" err="1" smtClean="0"/>
              <a:t>contador_repe</a:t>
            </a:r>
            <a:r>
              <a:rPr lang="es-MX" dirty="0" smtClean="0"/>
              <a:t>, </a:t>
            </a:r>
            <a:r>
              <a:rPr lang="es-MX" dirty="0" err="1" smtClean="0"/>
              <a:t>contador_normal</a:t>
            </a:r>
            <a:r>
              <a:rPr lang="es-MX" dirty="0" smtClean="0"/>
              <a:t>.</a:t>
            </a:r>
          </a:p>
          <a:p>
            <a:r>
              <a:rPr lang="es-MX" dirty="0" smtClean="0"/>
              <a:t>B.- Guardar como p2.asm, declarando las siguientes variables.</a:t>
            </a:r>
          </a:p>
          <a:p>
            <a:pPr lvl="2"/>
            <a:r>
              <a:rPr lang="es-MX" dirty="0" smtClean="0"/>
              <a:t>Un arreglo inicializado von 4 valores de tipo carácter los que sean.</a:t>
            </a:r>
          </a:p>
          <a:p>
            <a:pPr lvl="2"/>
            <a:r>
              <a:rPr lang="es-MX" dirty="0" smtClean="0"/>
              <a:t>La variable “</a:t>
            </a:r>
            <a:r>
              <a:rPr lang="es-MX" dirty="0" err="1" smtClean="0"/>
              <a:t>ínidice</a:t>
            </a:r>
            <a:r>
              <a:rPr lang="es-MX" dirty="0" smtClean="0"/>
              <a:t>” inicializada a cero.</a:t>
            </a:r>
          </a:p>
          <a:p>
            <a:pPr lvl="2"/>
            <a:r>
              <a:rPr lang="es-MX" dirty="0" smtClean="0"/>
              <a:t>Un mensaje con tu </a:t>
            </a:r>
            <a:r>
              <a:rPr lang="es-MX" dirty="0" err="1" smtClean="0"/>
              <a:t>nombe</a:t>
            </a:r>
            <a:r>
              <a:rPr lang="es-MX" dirty="0" smtClean="0"/>
              <a:t>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MX" dirty="0" smtClean="0"/>
              <a:t>Tamaños de los modelos, y el tamaño del segmento </a:t>
            </a:r>
            <a:r>
              <a:rPr lang="es-MX" smtClean="0"/>
              <a:t>de código.</a:t>
            </a:r>
            <a:endParaRPr lang="es-MX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MODOS DE DIRECCIONAMIENTO.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s-MX" dirty="0" smtClean="0"/>
              <a:t>Son las formas en que se hace referencia a la memoria.</a:t>
            </a:r>
          </a:p>
          <a:p>
            <a:r>
              <a:rPr lang="es-MX" dirty="0" err="1" smtClean="0"/>
              <a:t>Varian</a:t>
            </a:r>
            <a:r>
              <a:rPr lang="es-MX" dirty="0" smtClean="0"/>
              <a:t> de autor a autor, se </a:t>
            </a:r>
            <a:r>
              <a:rPr lang="es-MX" dirty="0" err="1" smtClean="0"/>
              <a:t>identificn</a:t>
            </a:r>
            <a:r>
              <a:rPr lang="es-MX" dirty="0" smtClean="0"/>
              <a:t> entre 7 u 8 modos de direccionamiento.</a:t>
            </a:r>
          </a:p>
          <a:p>
            <a:r>
              <a:rPr lang="es-MX" dirty="0" smtClean="0"/>
              <a:t>1.- DIRECCIONAMIENTO INMEDIATO.</a:t>
            </a:r>
          </a:p>
          <a:p>
            <a:r>
              <a:rPr lang="es-MX" dirty="0" smtClean="0"/>
              <a:t>2.- DIRECCIONAMIENTO POR REGISTROS.</a:t>
            </a:r>
          </a:p>
          <a:p>
            <a:r>
              <a:rPr lang="es-MX" dirty="0" smtClean="0"/>
              <a:t>3.- DIRECCIONAMIENTO DIRECTO.</a:t>
            </a:r>
          </a:p>
          <a:p>
            <a:r>
              <a:rPr lang="es-MX" dirty="0" smtClean="0"/>
              <a:t>4.- DIRECCIONAMIENTO INDEXADO DIRECTO.</a:t>
            </a:r>
          </a:p>
          <a:p>
            <a:r>
              <a:rPr lang="es-MX" dirty="0" smtClean="0"/>
              <a:t>5.- DIRECCIONAMIENTO RELATIVO A LA BASE.</a:t>
            </a:r>
          </a:p>
          <a:p>
            <a:r>
              <a:rPr lang="es-MX" dirty="0" smtClean="0"/>
              <a:t>6.- DIRECCIONAMIENTO INDIRECTO.</a:t>
            </a:r>
          </a:p>
          <a:p>
            <a:r>
              <a:rPr lang="es-MX" dirty="0" smtClean="0"/>
              <a:t>7.- DIRECCIONAMIENTO BASE INDEXADO.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718025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DIRECCIONAMIENTO INMEDIATO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MX" dirty="0" smtClean="0"/>
              <a:t>Se le identifica cuando el operando es una constante.</a:t>
            </a:r>
          </a:p>
          <a:p>
            <a:r>
              <a:rPr lang="es-MX" dirty="0" smtClean="0"/>
              <a:t>Ejemplos:</a:t>
            </a:r>
          </a:p>
          <a:p>
            <a:pPr lvl="1"/>
            <a:r>
              <a:rPr lang="es-MX" dirty="0" err="1" smtClean="0"/>
              <a:t>Mov</a:t>
            </a:r>
            <a:r>
              <a:rPr lang="es-MX" dirty="0" smtClean="0"/>
              <a:t> ah,34h</a:t>
            </a:r>
          </a:p>
          <a:p>
            <a:pPr lvl="1"/>
            <a:r>
              <a:rPr lang="es-MX" dirty="0" err="1" smtClean="0"/>
              <a:t>Mov</a:t>
            </a:r>
            <a:r>
              <a:rPr lang="es-MX" dirty="0" smtClean="0"/>
              <a:t> bx,0f989h</a:t>
            </a:r>
          </a:p>
          <a:p>
            <a:pPr lvl="1"/>
            <a:r>
              <a:rPr lang="es-MX" dirty="0" err="1" smtClean="0"/>
              <a:t>Mov</a:t>
            </a:r>
            <a:r>
              <a:rPr lang="es-MX" dirty="0" smtClean="0"/>
              <a:t> ch, ‘c’</a:t>
            </a:r>
          </a:p>
          <a:p>
            <a:pPr lvl="1"/>
            <a:endParaRPr lang="es-MX" dirty="0"/>
          </a:p>
          <a:p>
            <a:pPr marL="320040" lvl="1" indent="0">
              <a:buNone/>
            </a:pPr>
            <a:r>
              <a:rPr lang="es-MX" dirty="0" err="1" smtClean="0"/>
              <a:t>Invalidos</a:t>
            </a:r>
            <a:r>
              <a:rPr lang="es-MX" dirty="0" smtClean="0"/>
              <a:t>:</a:t>
            </a:r>
          </a:p>
          <a:p>
            <a:pPr marL="320040" lvl="1" indent="0">
              <a:buNone/>
            </a:pPr>
            <a:r>
              <a:rPr lang="es-MX" dirty="0"/>
              <a:t>	</a:t>
            </a:r>
            <a:r>
              <a:rPr lang="es-MX" dirty="0" smtClean="0"/>
              <a:t>- </a:t>
            </a:r>
            <a:r>
              <a:rPr lang="es-MX" dirty="0" err="1" smtClean="0"/>
              <a:t>mov</a:t>
            </a:r>
            <a:r>
              <a:rPr lang="es-MX" dirty="0" smtClean="0"/>
              <a:t> cl, 9999h</a:t>
            </a:r>
          </a:p>
          <a:p>
            <a:pPr marL="320040" lvl="1" indent="0">
              <a:buNone/>
            </a:pPr>
            <a:r>
              <a:rPr lang="es-MX" dirty="0"/>
              <a:t>	</a:t>
            </a:r>
            <a:r>
              <a:rPr lang="es-MX" dirty="0" smtClean="0"/>
              <a:t>- </a:t>
            </a:r>
            <a:r>
              <a:rPr lang="es-MX" dirty="0" err="1" smtClean="0"/>
              <a:t>mov</a:t>
            </a:r>
            <a:r>
              <a:rPr lang="es-MX" dirty="0" smtClean="0"/>
              <a:t> </a:t>
            </a:r>
            <a:r>
              <a:rPr lang="es-MX" dirty="0" err="1" smtClean="0"/>
              <a:t>dh</a:t>
            </a:r>
            <a:r>
              <a:rPr lang="es-MX" dirty="0" smtClean="0"/>
              <a:t>, ‘ab’.</a:t>
            </a:r>
          </a:p>
          <a:p>
            <a:pPr marL="320040" lvl="1" indent="0">
              <a:buNone/>
            </a:pPr>
            <a:endParaRPr lang="es-MX" dirty="0"/>
          </a:p>
          <a:p>
            <a:pPr marL="320040" lvl="1" indent="0">
              <a:buNone/>
            </a:pPr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xmlns="" val="317088363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dad">
  <a:themeElements>
    <a:clrScheme name="Equidad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dad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dad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214</TotalTime>
  <Words>892</Words>
  <Application>Microsoft Office PowerPoint</Application>
  <PresentationFormat>Presentación en pantalla (4:3)</PresentationFormat>
  <Paragraphs>160</Paragraphs>
  <Slides>19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19</vt:i4>
      </vt:variant>
    </vt:vector>
  </HeadingPairs>
  <TitlesOfParts>
    <vt:vector size="20" baseType="lpstr">
      <vt:lpstr>Equidad</vt:lpstr>
      <vt:lpstr>MODOS DE DIRECCIONAMIENTO</vt:lpstr>
      <vt:lpstr>ESQUELETO DE UN PROGRAMA EN ENSAMBLADOR.</vt:lpstr>
      <vt:lpstr>DECLARACION DE DATOS EN EL SEGMENTO DE DATOS.</vt:lpstr>
      <vt:lpstr>EJEMPLOS.</vt:lpstr>
      <vt:lpstr>Diapositiva 5</vt:lpstr>
      <vt:lpstr>EVIDENCIA No. 4</vt:lpstr>
      <vt:lpstr>Diapositiva 7</vt:lpstr>
      <vt:lpstr>MODOS DE DIRECCIONAMIENTO.</vt:lpstr>
      <vt:lpstr>DIRECCIONAMIENTO INMEDIATO</vt:lpstr>
      <vt:lpstr>DIRECCIONAMIENTO POR REGISTROS</vt:lpstr>
      <vt:lpstr>DIECCIONAMIENTO DIRECTO</vt:lpstr>
      <vt:lpstr>P3.asm</vt:lpstr>
      <vt:lpstr>DIRECCIONAMIENTO INDEXADO DIRECTO.</vt:lpstr>
      <vt:lpstr>5.- RELATIVO A LA BASE</vt:lpstr>
      <vt:lpstr>6.- INDIRECTO </vt:lpstr>
      <vt:lpstr>P5.asm</vt:lpstr>
      <vt:lpstr>DIRECCIONAMIENTO INDIRECTO</vt:lpstr>
      <vt:lpstr>7.- BASE INDEXADO</vt:lpstr>
      <vt:lpstr>Diapositiva 19</vt:lpstr>
    </vt:vector>
  </TitlesOfParts>
  <Company>RevolucionUnattended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MODOS DE DIRECCIONAMIENTO</dc:title>
  <dc:creator>Luffi</dc:creator>
  <cp:lastModifiedBy>Luffi</cp:lastModifiedBy>
  <cp:revision>19</cp:revision>
  <dcterms:created xsi:type="dcterms:W3CDTF">2012-01-31T15:06:23Z</dcterms:created>
  <dcterms:modified xsi:type="dcterms:W3CDTF">2012-02-11T06:12:23Z</dcterms:modified>
</cp:coreProperties>
</file>